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4"/>
  </p:sldMasterIdLst>
  <p:notesMasterIdLst>
    <p:notesMasterId r:id="rId20"/>
  </p:notesMasterIdLst>
  <p:handoutMasterIdLst>
    <p:handoutMasterId r:id="rId21"/>
  </p:handoutMasterIdLst>
  <p:sldIdLst>
    <p:sldId id="547" r:id="rId5"/>
    <p:sldId id="505" r:id="rId6"/>
    <p:sldId id="534" r:id="rId7"/>
    <p:sldId id="537" r:id="rId8"/>
    <p:sldId id="536" r:id="rId9"/>
    <p:sldId id="538" r:id="rId10"/>
    <p:sldId id="544" r:id="rId11"/>
    <p:sldId id="545" r:id="rId12"/>
    <p:sldId id="541" r:id="rId13"/>
    <p:sldId id="542" r:id="rId14"/>
    <p:sldId id="543" r:id="rId15"/>
    <p:sldId id="533" r:id="rId16"/>
    <p:sldId id="535" r:id="rId17"/>
    <p:sldId id="546" r:id="rId18"/>
    <p:sldId id="548" r:id="rId19"/>
  </p:sldIdLst>
  <p:sldSz cx="9144000" cy="6858000" type="screen4x3"/>
  <p:notesSz cx="7023100" cy="92694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9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3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76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932"/>
    </p:cViewPr>
  </p:sorterViewPr>
  <p:notesViewPr>
    <p:cSldViewPr>
      <p:cViewPr varScale="1">
        <p:scale>
          <a:sx n="69" d="100"/>
          <a:sy n="69" d="100"/>
        </p:scale>
        <p:origin x="-2178" y="-108"/>
      </p:cViewPr>
      <p:guideLst>
        <p:guide orient="horz" pos="2919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5" tIns="46548" rIns="93095" bIns="46548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Palatino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863" y="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5" tIns="46548" rIns="93095" bIns="46548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Palatino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5863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5" tIns="46548" rIns="93095" bIns="46548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Palatino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863" y="8805863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5" tIns="46548" rIns="93095" bIns="46548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6174DC86-4C49-48DB-8852-A367E565D2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3800" y="695325"/>
            <a:ext cx="463550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03725"/>
            <a:ext cx="5619750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4275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04275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fld id="{93F19F33-2ADE-44CC-B13C-FDA5C5477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654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Times New Roman" pitchFamily="18" charset="0"/>
                <a:ea typeface="ＭＳ Ｐゴシック" pitchFamily="34" charset="-128"/>
              </a:rPr>
              <a:t>fdfsdf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9pPr>
          </a:lstStyle>
          <a:p>
            <a:fld id="{1B1DDAD9-C0AD-46B6-B833-194DD766E32D}" type="slidenum">
              <a:rPr lang="en-US" sz="1200" smtClean="0">
                <a:latin typeface="Times New Roman" pitchFamily="18" charset="0"/>
              </a:rPr>
              <a:pPr/>
              <a:t>2</a:t>
            </a:fld>
            <a:endParaRPr lang="en-US" sz="12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45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"/>
            <a:ext cx="9144000" cy="68579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80961" fontAlgn="base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16869" y="5331503"/>
            <a:ext cx="7241055" cy="3384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77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495360" y="4777569"/>
            <a:ext cx="7252400" cy="553934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333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832054"/>
            <a:ext cx="9144001" cy="198504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5500128" y="1405311"/>
            <a:ext cx="3230771" cy="2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40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5481280" y="994816"/>
            <a:ext cx="3235833" cy="41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1015935"/>
            <a:r>
              <a:rPr lang="en-US" sz="2223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90477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94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207C-5D23-45BF-9C83-C8A6D9277DFE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David Kirk/NVIDIA and Wen-mei W. Hwu, 2007-2012 University of Illinois, Urbana-Champaign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32FDED-008D-4F9F-88F0-961C6FA6FD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2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David Kirk/NVIDIA and Wen-mei W. Hwu, 2007-2012 University of Illinois, Urbana-Champaign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66136-2704-4137-910F-0DE72E1BA4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8290560" cy="5365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07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83033"/>
            <a:ext cx="8290560" cy="53617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777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4896"/>
            <a:ext cx="9144000" cy="287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61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599" y="6723951"/>
            <a:ext cx="267524" cy="8553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56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5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0"/>
            <a:ext cx="8290560" cy="53255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2000" dirty="0" smtClean="0"/>
            </a:lvl1pPr>
            <a:lvl2pPr>
              <a:defRPr lang="en-US" sz="1556" dirty="0" smtClean="0"/>
            </a:lvl2pPr>
            <a:lvl3pPr>
              <a:defRPr lang="en-US" sz="1556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3234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3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5012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52832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600160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135083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65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5669" y="388835"/>
            <a:ext cx="8246783" cy="55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6456" y="1480459"/>
            <a:ext cx="8226619" cy="483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6653119"/>
            <a:ext cx="9146619" cy="211524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1914" y="6712090"/>
            <a:ext cx="267524" cy="10265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67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8951" y="6657547"/>
            <a:ext cx="916432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69" y="6710167"/>
            <a:ext cx="550131" cy="10146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199880" y="6704606"/>
            <a:ext cx="483709" cy="112593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881316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33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5pPr>
      <a:lvl6pPr marL="38096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6pPr>
      <a:lvl7pPr marL="76192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7pPr>
      <a:lvl8pPr marL="114288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8pPr>
      <a:lvl9pPr marL="15238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9pPr>
    </p:titleStyle>
    <p:bodyStyle>
      <a:lvl1pPr marL="315716" indent="-315716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20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0218" indent="-253983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94234" indent="-225764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478866" indent="-190479" algn="l" rtl="0" eaLnBrk="1" fontAlgn="base" hangingPunct="1">
        <a:spcBef>
          <a:spcPct val="20000"/>
        </a:spcBef>
        <a:spcAft>
          <a:spcPct val="0"/>
        </a:spcAft>
        <a:buChar char="–"/>
        <a:defRPr sz="1667">
          <a:solidFill>
            <a:schemeClr val="bg1"/>
          </a:solidFill>
          <a:latin typeface="+mn-lt"/>
        </a:defRPr>
      </a:lvl4pPr>
      <a:lvl5pPr marL="1764585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5pPr>
      <a:lvl6pPr marL="214554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6pPr>
      <a:lvl7pPr marL="252650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7pPr>
      <a:lvl8pPr marL="290746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8pPr>
      <a:lvl9pPr marL="328842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6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2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8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39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0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76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2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68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12.2 - Numerical  Stability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5360" y="4851372"/>
            <a:ext cx="7252400" cy="480131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pitchFamily="34" charset="-128"/>
                <a:cs typeface="Arial" charset="0"/>
              </a:rPr>
              <a:t>Module 12 – Floating-Point Considerations</a:t>
            </a:r>
            <a:endParaRPr lang="en-US" sz="32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(Cont.)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285321"/>
              </p:ext>
            </p:extLst>
          </p:nvPr>
        </p:nvGraphicFramePr>
        <p:xfrm>
          <a:off x="5410200" y="1676400"/>
          <a:ext cx="2971800" cy="96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08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500878"/>
              </p:ext>
            </p:extLst>
          </p:nvPr>
        </p:nvGraphicFramePr>
        <p:xfrm>
          <a:off x="990600" y="1752600"/>
          <a:ext cx="29718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724400" y="2057400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30480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2: subtract row 1 from row  3 (column 1 of row 2 is already 0)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724400" y="4419600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98555"/>
              </p:ext>
            </p:extLst>
          </p:nvPr>
        </p:nvGraphicFramePr>
        <p:xfrm>
          <a:off x="5257800" y="4160751"/>
          <a:ext cx="2971800" cy="1127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90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97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16/5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97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43200" y="5221069"/>
            <a:ext cx="366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3: divide row 2 by 5 and row 3 by 1/2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(Cont.)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78913"/>
              </p:ext>
            </p:extLst>
          </p:nvPr>
        </p:nvGraphicFramePr>
        <p:xfrm>
          <a:off x="609600" y="1600200"/>
          <a:ext cx="2971800" cy="1127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90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97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16/5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97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4343400" y="2011449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51387"/>
              </p:ext>
            </p:extLst>
          </p:nvPr>
        </p:nvGraphicFramePr>
        <p:xfrm>
          <a:off x="5638800" y="1615209"/>
          <a:ext cx="2971800" cy="1015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16/5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13/5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39/5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0" y="2895297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4: subtract row 2 from row 3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491626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5: divide row 3 by 13/5</a:t>
            </a:r>
          </a:p>
          <a:p>
            <a:r>
              <a:rPr lang="en-US" dirty="0">
                <a:solidFill>
                  <a:schemeClr val="bg1"/>
                </a:solidFill>
              </a:rPr>
              <a:t>Solution for Z!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29410"/>
              </p:ext>
            </p:extLst>
          </p:nvPr>
        </p:nvGraphicFramePr>
        <p:xfrm>
          <a:off x="5277187" y="3771033"/>
          <a:ext cx="2971800" cy="10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2/5        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16/5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4321834" y="4164062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971800" y="2935069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6: substitute Z solution into equation 2. Solution for Y!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4196367" y="1905000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274029"/>
              </p:ext>
            </p:extLst>
          </p:nvPr>
        </p:nvGraphicFramePr>
        <p:xfrm>
          <a:off x="5257800" y="4139029"/>
          <a:ext cx="2971800" cy="10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967235" y="5144869"/>
            <a:ext cx="396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7: substitute Y and Z into equation 1.  Solution for X!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46842"/>
              </p:ext>
            </p:extLst>
          </p:nvPr>
        </p:nvGraphicFramePr>
        <p:xfrm>
          <a:off x="5160622" y="1600200"/>
          <a:ext cx="2971800" cy="10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Right Arrow 29"/>
          <p:cNvSpPr/>
          <p:nvPr/>
        </p:nvSpPr>
        <p:spPr>
          <a:xfrm>
            <a:off x="4172305" y="4382869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(Cont.)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99516"/>
              </p:ext>
            </p:extLst>
          </p:nvPr>
        </p:nvGraphicFramePr>
        <p:xfrm>
          <a:off x="578132" y="1600200"/>
          <a:ext cx="2971800" cy="10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2/5        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16/5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1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56577"/>
              </p:ext>
            </p:extLst>
          </p:nvPr>
        </p:nvGraphicFramePr>
        <p:xfrm>
          <a:off x="1418" y="0"/>
          <a:ext cx="24384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553502" y="380197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86" y="1047690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Original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242734"/>
              </p:ext>
            </p:extLst>
          </p:nvPr>
        </p:nvGraphicFramePr>
        <p:xfrm>
          <a:off x="5105400" y="1524000"/>
          <a:ext cx="2971800" cy="1127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904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97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16/5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97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74061" y="987340"/>
            <a:ext cx="316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1: divide row 1 by 3, no need to divide row 2 or row 3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886450" y="409072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42690"/>
              </p:ext>
            </p:extLst>
          </p:nvPr>
        </p:nvGraphicFramePr>
        <p:xfrm>
          <a:off x="6151636" y="0"/>
          <a:ext cx="29718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9661" y="2655268"/>
            <a:ext cx="3361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2: subtract row 1 from row  3 (column 1 of row 2 is already 0)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202274"/>
              </p:ext>
            </p:extLst>
          </p:nvPr>
        </p:nvGraphicFramePr>
        <p:xfrm>
          <a:off x="578132" y="1558790"/>
          <a:ext cx="29718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08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  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23988" y="2216435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0" y="2615081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3: divide row 2 by 5 and row 3 by 1/2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140422" y="2462681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9661" y="4551177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4: subtract row 2 from row 3 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053751"/>
              </p:ext>
            </p:extLst>
          </p:nvPr>
        </p:nvGraphicFramePr>
        <p:xfrm>
          <a:off x="582544" y="3433308"/>
          <a:ext cx="2971800" cy="1000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16/5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13/5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39/5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Right Arrow 18"/>
          <p:cNvSpPr/>
          <p:nvPr/>
        </p:nvSpPr>
        <p:spPr>
          <a:xfrm>
            <a:off x="240446" y="3814308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4412677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5: divide row 3 by 13/5</a:t>
            </a:r>
          </a:p>
          <a:p>
            <a:r>
              <a:rPr lang="en-US" sz="1400" dirty="0">
                <a:solidFill>
                  <a:schemeClr val="bg1"/>
                </a:solidFill>
              </a:rPr>
              <a:t>Solution for Z!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38685"/>
              </p:ext>
            </p:extLst>
          </p:nvPr>
        </p:nvGraphicFramePr>
        <p:xfrm>
          <a:off x="5095775" y="3421279"/>
          <a:ext cx="2971800" cy="1015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2/5         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16/5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ight Arrow 21"/>
          <p:cNvSpPr/>
          <p:nvPr/>
        </p:nvSpPr>
        <p:spPr>
          <a:xfrm>
            <a:off x="4140422" y="3814308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276" y="6093977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6: substitute Z solution into equation 2. Solution for Y!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36034" y="5494005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664737"/>
              </p:ext>
            </p:extLst>
          </p:nvPr>
        </p:nvGraphicFramePr>
        <p:xfrm>
          <a:off x="5105400" y="5033506"/>
          <a:ext cx="2971800" cy="1015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410200" y="6093977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7: substitute Y and Z into equation 1.  Solution for X!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67782"/>
              </p:ext>
            </p:extLst>
          </p:nvPr>
        </p:nvGraphicFramePr>
        <p:xfrm>
          <a:off x="2921222" y="10531"/>
          <a:ext cx="24384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781700" y="989943"/>
            <a:ext cx="316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Pivoting: Swap row 1 (Equation 1) with row 2 (Equation 2)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079600"/>
              </p:ext>
            </p:extLst>
          </p:nvPr>
        </p:nvGraphicFramePr>
        <p:xfrm>
          <a:off x="566086" y="5097765"/>
          <a:ext cx="2971800" cy="1015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Right Arrow 29"/>
          <p:cNvSpPr/>
          <p:nvPr/>
        </p:nvSpPr>
        <p:spPr>
          <a:xfrm>
            <a:off x="4172305" y="5427598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1400" y="636054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Figure 7.11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9914" y="60487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Pivoting Hard to Parallelize?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scan through all rows (in fact columns in general) to find the best pivoting candidate</a:t>
            </a:r>
          </a:p>
          <a:p>
            <a:pPr lvl="1"/>
            <a:r>
              <a:rPr lang="en-US" dirty="0"/>
              <a:t>A major disruption to the parallel computation steps</a:t>
            </a:r>
          </a:p>
          <a:p>
            <a:pPr lvl="1"/>
            <a:r>
              <a:rPr lang="en-US" dirty="0"/>
              <a:t>Most parallel algorithms avoid full pivoting</a:t>
            </a:r>
          </a:p>
          <a:p>
            <a:pPr lvl="1"/>
            <a:r>
              <a:rPr lang="en-US" dirty="0"/>
              <a:t>Thus most parallel algorithms have some level of numerical instability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1399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375665" y="4733857"/>
            <a:ext cx="8382257" cy="584647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4241801"/>
            <a:ext cx="11176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64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67">
        <p:fade/>
      </p:transition>
    </mc:Choice>
    <mc:Fallback xmlns="">
      <p:transition spd="med" advTm="61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Objective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74725" lvl="1" indent="-403225" eaLnBrk="1" hangingPunct="1">
              <a:lnSpc>
                <a:spcPct val="90000"/>
              </a:lnSpc>
              <a:buFontTx/>
              <a:buNone/>
            </a:pPr>
            <a:endParaRPr lang="en-US" dirty="0">
              <a:ea typeface="ＭＳ Ｐゴシック" pitchFamily="34" charset="-128"/>
            </a:endParaRPr>
          </a:p>
          <a:p>
            <a:pPr marL="574675" indent="-403225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Understand numerical stability in linear system solver algorithms</a:t>
            </a:r>
          </a:p>
          <a:p>
            <a:pPr marL="959177" lvl="1" indent="-403225"/>
            <a:r>
              <a:rPr lang="en-US" dirty="0">
                <a:ea typeface="ＭＳ Ｐゴシック" pitchFamily="34" charset="-128"/>
              </a:rPr>
              <a:t>Cause of numerical instability</a:t>
            </a:r>
          </a:p>
          <a:p>
            <a:pPr marL="959177" lvl="1" indent="-403225"/>
            <a:r>
              <a:rPr lang="en-US" dirty="0">
                <a:ea typeface="ＭＳ Ｐゴシック" pitchFamily="34" charset="-128"/>
              </a:rPr>
              <a:t>Pivoting for increased stability</a:t>
            </a:r>
          </a:p>
        </p:txBody>
      </p:sp>
      <p:sp>
        <p:nvSpPr>
          <p:cNvPr id="307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48400"/>
            <a:ext cx="43434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© David Kirk/NVIDIA and Wen-mei W. Hwu, 2007-2012 University of Illinois, Urbana-Champaign</a:t>
            </a:r>
          </a:p>
        </p:txBody>
      </p:sp>
      <p:sp>
        <p:nvSpPr>
          <p:cNvPr id="307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B7AD8AA-09B0-4BBF-B78E-F06318AD1075}" type="slidenum">
              <a:rPr lang="en-US" sz="1400" smtClean="0">
                <a:latin typeface="Times New Roman" pitchFamily="18" charset="0"/>
              </a:rPr>
              <a:pPr eaLnBrk="1" hangingPunct="1"/>
              <a:t>2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6019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system solvers may require different ordering of floating-point operations for different input values in order to find a solution</a:t>
            </a:r>
          </a:p>
          <a:p>
            <a:r>
              <a:rPr lang="en-US" dirty="0"/>
              <a:t>An algorithm that can always find an appropriate operation order and thus a solution to the problem is a numerically stable algorithm</a:t>
            </a:r>
          </a:p>
          <a:p>
            <a:pPr lvl="1"/>
            <a:r>
              <a:rPr lang="en-US" dirty="0"/>
              <a:t>An algorithm that falls short is numerically unstable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2C4E4A-3F6A-4776-8D04-9FCC803F1B6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29">
        <p:fade/>
      </p:transition>
    </mc:Choice>
    <mc:Fallback xmlns="">
      <p:transition spd="med" advTm="500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40970"/>
              </p:ext>
            </p:extLst>
          </p:nvPr>
        </p:nvGraphicFramePr>
        <p:xfrm>
          <a:off x="533400" y="1740932"/>
          <a:ext cx="26670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+ 5Y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+2Z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3Y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+ 2Y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+ 2Z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3886200" y="2045732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21234"/>
              </p:ext>
            </p:extLst>
          </p:nvPr>
        </p:nvGraphicFramePr>
        <p:xfrm>
          <a:off x="4806906" y="1662431"/>
          <a:ext cx="3422693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8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+ 5/3Y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+ 2/3Z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3/2Y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+ 1/2Z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    2Y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    2Z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77213" y="3112532"/>
            <a:ext cx="316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1: divide equation 1 by 3, equation 2 by 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593341" y="4494196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619085"/>
              </p:ext>
            </p:extLst>
          </p:nvPr>
        </p:nvGraphicFramePr>
        <p:xfrm>
          <a:off x="4800600" y="4095655"/>
          <a:ext cx="29718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+ 5/3Y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+2/3Z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-  1/6Y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- 1/6Z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-5/6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+ 4/3Z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14/3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14600" y="5449669"/>
            <a:ext cx="409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2: subtract equation 1 from equation 2 and equation 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Elimination Example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2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506188"/>
              </p:ext>
            </p:extLst>
          </p:nvPr>
        </p:nvGraphicFramePr>
        <p:xfrm>
          <a:off x="566086" y="1752600"/>
          <a:ext cx="29718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+ 5/3Y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+2/3Z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-  1/6Y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- 1/6Z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-5/6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+ 4/3Z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14/3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569947"/>
              </p:ext>
            </p:extLst>
          </p:nvPr>
        </p:nvGraphicFramePr>
        <p:xfrm>
          <a:off x="5257800" y="1774167"/>
          <a:ext cx="2971800" cy="96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08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+ 5/3Y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+ 2/3Z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   4Z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590800" y="316366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3: divide equation 2 by -1/6 and equation 3 by 1/3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140422" y="2303541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303"/>
              </p:ext>
            </p:extLst>
          </p:nvPr>
        </p:nvGraphicFramePr>
        <p:xfrm>
          <a:off x="5257800" y="4384094"/>
          <a:ext cx="2971800" cy="1084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466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+ 5/3Y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+ 2/3Z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   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590800" y="5297269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4: subtract equation 2 from equation 3 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127543" y="4495800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Elimination Example (Cont.)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5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55944"/>
              </p:ext>
            </p:extLst>
          </p:nvPr>
        </p:nvGraphicFramePr>
        <p:xfrm>
          <a:off x="4852053" y="1066800"/>
          <a:ext cx="3263966" cy="1015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+ 5/3Y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+2/3Z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Right Arrow 18"/>
          <p:cNvSpPr/>
          <p:nvPr/>
        </p:nvSpPr>
        <p:spPr>
          <a:xfrm>
            <a:off x="4112907" y="1463040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1200" y="2249269"/>
            <a:ext cx="401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5: divide equation 3 by 3</a:t>
            </a:r>
          </a:p>
          <a:p>
            <a:r>
              <a:rPr lang="en-US" dirty="0">
                <a:solidFill>
                  <a:schemeClr val="bg1"/>
                </a:solidFill>
              </a:rPr>
              <a:t>We have solution for Z!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140765"/>
              </p:ext>
            </p:extLst>
          </p:nvPr>
        </p:nvGraphicFramePr>
        <p:xfrm>
          <a:off x="5118034" y="3273092"/>
          <a:ext cx="3263966" cy="10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+ 5/3Y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+2/3Z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ight Arrow 21"/>
          <p:cNvSpPr/>
          <p:nvPr/>
        </p:nvSpPr>
        <p:spPr>
          <a:xfrm>
            <a:off x="4140422" y="3296096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49841" y="4078069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6: substitute Z solution into equation 2. Solution for Y!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4105916" y="5128193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378530"/>
              </p:ext>
            </p:extLst>
          </p:nvPr>
        </p:nvGraphicFramePr>
        <p:xfrm>
          <a:off x="5257800" y="5128193"/>
          <a:ext cx="3091514" cy="10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049841" y="5678269"/>
            <a:ext cx="4046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7: substitute Y and Z into equation 1.  Solution for X!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194994"/>
              </p:ext>
            </p:extLst>
          </p:nvPr>
        </p:nvGraphicFramePr>
        <p:xfrm>
          <a:off x="704491" y="1082040"/>
          <a:ext cx="2971800" cy="1084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466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+ 5/3Y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+ 2/3Z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 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   3Z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     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Elimination Example (Cont.)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3959" y="60259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6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166917"/>
              </p:ext>
            </p:extLst>
          </p:nvPr>
        </p:nvGraphicFramePr>
        <p:xfrm>
          <a:off x="1418" y="0"/>
          <a:ext cx="24384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553502" y="380197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86" y="108082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Original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528"/>
              </p:ext>
            </p:extLst>
          </p:nvPr>
        </p:nvGraphicFramePr>
        <p:xfrm>
          <a:off x="2895600" y="0"/>
          <a:ext cx="29718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19/3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3/2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11/2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40422" y="2482465"/>
            <a:ext cx="274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1: divide row 1 by 3, row 2 by 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886450" y="409072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838704"/>
              </p:ext>
            </p:extLst>
          </p:nvPr>
        </p:nvGraphicFramePr>
        <p:xfrm>
          <a:off x="6151636" y="0"/>
          <a:ext cx="29718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-  1/6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- 1/6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-5/6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14/3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23182" y="1080168"/>
            <a:ext cx="282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2: subtract row 1 from row 2 and row 3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94252"/>
              </p:ext>
            </p:extLst>
          </p:nvPr>
        </p:nvGraphicFramePr>
        <p:xfrm>
          <a:off x="572904" y="1692831"/>
          <a:ext cx="29718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08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  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23988" y="2239065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5686" y="2718003"/>
            <a:ext cx="293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3: divide row 2 by -1/6 and row 3 by 1/3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140422" y="2209800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78127"/>
              </p:ext>
            </p:extLst>
          </p:nvPr>
        </p:nvGraphicFramePr>
        <p:xfrm>
          <a:off x="5105400" y="1690425"/>
          <a:ext cx="2971800" cy="1084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46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  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10200" y="2677898"/>
            <a:ext cx="312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4: subtract row 2 from row 3 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74199"/>
              </p:ext>
            </p:extLst>
          </p:nvPr>
        </p:nvGraphicFramePr>
        <p:xfrm>
          <a:off x="582544" y="3455938"/>
          <a:ext cx="2971800" cy="1000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Right Arrow 18"/>
          <p:cNvSpPr/>
          <p:nvPr/>
        </p:nvSpPr>
        <p:spPr>
          <a:xfrm>
            <a:off x="240446" y="3836938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5686" y="4446537"/>
            <a:ext cx="349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5: divide equation 3 by 3</a:t>
            </a:r>
          </a:p>
          <a:p>
            <a:r>
              <a:rPr lang="en-US" sz="1400" dirty="0">
                <a:solidFill>
                  <a:schemeClr val="bg1"/>
                </a:solidFill>
              </a:rPr>
              <a:t>Solution for Z!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032024"/>
              </p:ext>
            </p:extLst>
          </p:nvPr>
        </p:nvGraphicFramePr>
        <p:xfrm>
          <a:off x="5095775" y="3443909"/>
          <a:ext cx="2971800" cy="1015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19/3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ight Arrow 21"/>
          <p:cNvSpPr/>
          <p:nvPr/>
        </p:nvSpPr>
        <p:spPr>
          <a:xfrm>
            <a:off x="4140422" y="3836938"/>
            <a:ext cx="330157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10200" y="4516718"/>
            <a:ext cx="3128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6: substitute Z solution into equation 2. Solution for Y!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36034" y="5516635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843594"/>
              </p:ext>
            </p:extLst>
          </p:nvPr>
        </p:nvGraphicFramePr>
        <p:xfrm>
          <a:off x="566086" y="5178780"/>
          <a:ext cx="2971800" cy="1015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38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     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dirty="0">
                          <a:solidFill>
                            <a:schemeClr val="bg1"/>
                          </a:solidFill>
                        </a:rPr>
                        <a:t>    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    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95685" y="6106180"/>
            <a:ext cx="3035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Step 7: substitute Y and Z into equation 1.  Solution for X!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80131"/>
          </a:xfrm>
        </p:spPr>
        <p:txBody>
          <a:bodyPr/>
          <a:lstStyle/>
          <a:p>
            <a:r>
              <a:rPr lang="en-US" sz="2800" dirty="0"/>
              <a:t>Basic Gaussian Elimination is Easy to Parallelize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each thread to perform all calculations for a row</a:t>
            </a:r>
          </a:p>
          <a:p>
            <a:pPr lvl="1"/>
            <a:r>
              <a:rPr lang="en-US" dirty="0"/>
              <a:t>All divisions in a division step can be done in parallel</a:t>
            </a:r>
          </a:p>
          <a:p>
            <a:pPr lvl="1"/>
            <a:r>
              <a:rPr lang="en-US" dirty="0"/>
              <a:t>All subtractions in a subtraction step can be done in parallel</a:t>
            </a:r>
          </a:p>
          <a:p>
            <a:pPr lvl="1"/>
            <a:r>
              <a:rPr lang="en-US" dirty="0"/>
              <a:t>Will need barrier synchronization after each step</a:t>
            </a:r>
          </a:p>
          <a:p>
            <a:pPr lvl="1"/>
            <a:endParaRPr lang="en-US" dirty="0"/>
          </a:p>
          <a:p>
            <a:r>
              <a:rPr lang="en-US" dirty="0"/>
              <a:t>However, there is a problem with numerical stability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616802"/>
              </p:ext>
            </p:extLst>
          </p:nvPr>
        </p:nvGraphicFramePr>
        <p:xfrm>
          <a:off x="914400" y="1752600"/>
          <a:ext cx="24384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4114800" y="2133600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75585"/>
              </p:ext>
            </p:extLst>
          </p:nvPr>
        </p:nvGraphicFramePr>
        <p:xfrm>
          <a:off x="5410200" y="1735059"/>
          <a:ext cx="24384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43200" y="308746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Pivoting: Swap row 1 (Equation 1) with row 2 (Equation 2)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049611"/>
              </p:ext>
            </p:extLst>
          </p:nvPr>
        </p:nvGraphicFramePr>
        <p:xfrm>
          <a:off x="5600700" y="4114800"/>
          <a:ext cx="2971800" cy="1061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11/2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8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743200" y="5221069"/>
            <a:ext cx="393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1: divide row 1 by 3, no need to divide row 2 or row 3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093234" y="4267200"/>
            <a:ext cx="34209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8-1-convolution-2015" id="{607ADF4E-4A54-4E1B-9B26-78CDD6CE8D21}" vid="{CFEF926C-2786-4CBB-BC45-0BD2794A6D7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12.22</Order0>
    <Chapter xmlns="1956f548-e1c6-4bad-9b00-9434a603b471" xsi:nil="true"/>
    <Kit_x0020_Version xmlns="1956f548-e1c6-4bad-9b00-9434a603b471">Release 1.0</Kit_x0020_Vers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5D4374-D616-4C81-9030-6FFD6BBCB372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B848E83-50F6-45F7-809A-61AA898255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8A7DAD-5BB1-4B2D-86D7-CD4C3524D6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Teching Kit Template</Template>
  <TotalTime>33560</TotalTime>
  <Words>1202</Words>
  <Application>Microsoft Office PowerPoint</Application>
  <PresentationFormat>On-screen Show (4:3)</PresentationFormat>
  <Paragraphs>453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ＭＳ Ｐゴシック</vt:lpstr>
      <vt:lpstr>ＭＳ Ｐゴシック</vt:lpstr>
      <vt:lpstr>AkzidenzGrotesk</vt:lpstr>
      <vt:lpstr>Akzidenz-Grotesk Extended BQ</vt:lpstr>
      <vt:lpstr>Arial</vt:lpstr>
      <vt:lpstr>Calibri</vt:lpstr>
      <vt:lpstr>Palatino</vt:lpstr>
      <vt:lpstr>Sentinel Medium</vt:lpstr>
      <vt:lpstr>Times New Roman</vt:lpstr>
      <vt:lpstr>Trebuchet MS</vt:lpstr>
      <vt:lpstr>2_Title &amp; Bullet </vt:lpstr>
      <vt:lpstr>Module 12 – Floating-Point Considerations</vt:lpstr>
      <vt:lpstr>Objective</vt:lpstr>
      <vt:lpstr>Numerical Stability</vt:lpstr>
      <vt:lpstr>Gaussian Elimination Example</vt:lpstr>
      <vt:lpstr>Gaussian Elimination Example (Cont.)</vt:lpstr>
      <vt:lpstr>Gaussian Elimination Example (Cont.)</vt:lpstr>
      <vt:lpstr>PowerPoint Presentation</vt:lpstr>
      <vt:lpstr>Basic Gaussian Elimination is Easy to Parallelize</vt:lpstr>
      <vt:lpstr>Pivoting</vt:lpstr>
      <vt:lpstr>Pivoting (Cont.)</vt:lpstr>
      <vt:lpstr>Pivoting (Cont.)</vt:lpstr>
      <vt:lpstr>Pivoting (Cont.)</vt:lpstr>
      <vt:lpstr>PowerPoint Presentation</vt:lpstr>
      <vt:lpstr>Why is Pivoting Hard to Parallelize?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12 - Floating Point Considerations</dc:title>
  <dc:creator>Wen-mei Hwu</dc:creator>
  <cp:lastModifiedBy>Andrew Schuh</cp:lastModifiedBy>
  <cp:revision>203</cp:revision>
  <dcterms:created xsi:type="dcterms:W3CDTF">1601-01-01T00:00:00Z</dcterms:created>
  <dcterms:modified xsi:type="dcterms:W3CDTF">2017-05-05T07:21:09Z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Reviewed</vt:lpwstr>
  </property>
  <property fmtid="{D5CDD505-2E9C-101B-9397-08002B2CF9AE}" pid="10" name="Quizzes">
    <vt:lpwstr>N/A</vt:lpwstr>
  </property>
</Properties>
</file>